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21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9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51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3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98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33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6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95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03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78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Прямоугольник 131"/>
          <p:cNvSpPr/>
          <p:nvPr/>
        </p:nvSpPr>
        <p:spPr>
          <a:xfrm rot="10800000">
            <a:off x="-24979" y="4676017"/>
            <a:ext cx="11750758" cy="2102446"/>
          </a:xfrm>
          <a:prstGeom prst="rect">
            <a:avLst/>
          </a:prstGeom>
          <a:gradFill>
            <a:gsLst>
              <a:gs pos="0">
                <a:srgbClr val="31836A">
                  <a:alpha val="13000"/>
                </a:srgbClr>
              </a:gs>
              <a:gs pos="80000">
                <a:srgbClr val="FFFFFF">
                  <a:alpha val="80000"/>
                </a:srgbClr>
              </a:gs>
              <a:gs pos="100000">
                <a:srgbClr val="FFFFFF">
                  <a:alpha val="2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7" name="Прямоугольник 26"/>
          <p:cNvSpPr/>
          <p:nvPr/>
        </p:nvSpPr>
        <p:spPr>
          <a:xfrm>
            <a:off x="583865" y="4627281"/>
            <a:ext cx="109269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2019-nCoV – 8-29 </a:t>
            </a:r>
            <a:r>
              <a:rPr lang="ru-RU" sz="1600" b="1" dirty="0" err="1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сағат</a:t>
            </a:r>
            <a:r>
              <a:rPr lang="ru-RU" sz="1600" b="1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b="1" dirty="0" err="1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диагностикасы</a:t>
            </a:r>
            <a:r>
              <a:rPr lang="ru-RU" sz="1600" b="1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</a:p>
          <a:p>
            <a:pPr algn="ctr"/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тұмау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және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тұмауға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ұқсас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инфекциялармен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дифференциалды</a:t>
            </a:r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диагностика-</a:t>
            </a:r>
            <a:r>
              <a:rPr lang="ru-RU" sz="1600" b="1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8-24 </a:t>
            </a:r>
            <a:r>
              <a:rPr lang="ru-RU" sz="1600" b="1" dirty="0" err="1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сағат</a:t>
            </a:r>
            <a:endParaRPr lang="ru-RU" sz="1600" b="1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34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2235901" y="1129441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2647440" y="1129441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5456135" y="979498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.imanaliev\Desktop\c6ebd832ff6704321bfdfb790c45e9dc_sick-png-vectors-psd-and-clipart-for-free-download-pngtree_650-125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61"/>
          <a:stretch/>
        </p:blipFill>
        <p:spPr bwMode="auto">
          <a:xfrm>
            <a:off x="460829" y="1124917"/>
            <a:ext cx="602241" cy="106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0" y="689115"/>
            <a:ext cx="4295565" cy="0"/>
          </a:xfrm>
          <a:prstGeom prst="line">
            <a:avLst/>
          </a:prstGeom>
          <a:ln w="2540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232724" y="2425779"/>
            <a:ext cx="706544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5" descr="C:\Users\a.imanaliev\Desktop\test-tube-297657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109" y="1472247"/>
            <a:ext cx="282792" cy="56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184" y="2341592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288" y="2322784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5" y="2307702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Прямая со стрелкой 43"/>
          <p:cNvCxnSpPr/>
          <p:nvPr/>
        </p:nvCxnSpPr>
        <p:spPr>
          <a:xfrm>
            <a:off x="3114682" y="2445071"/>
            <a:ext cx="706544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943202" y="2572424"/>
            <a:ext cx="456147" cy="400292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6126386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7" descr="C:\Users\a.imanaliev\Desktop\4-2-ambulance-transparent-thumb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66488" y="1309829"/>
            <a:ext cx="730918" cy="73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574" y="1565087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5601083" y="2925925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5" descr="C:\Users\a.imanaliev\Desktop\test-tube-297657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291" y="3268731"/>
            <a:ext cx="282792" cy="56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Прямоугольник 80"/>
          <p:cNvSpPr/>
          <p:nvPr/>
        </p:nvSpPr>
        <p:spPr>
          <a:xfrm>
            <a:off x="9842050" y="542011"/>
            <a:ext cx="2155709" cy="8362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>
                <a:solidFill>
                  <a:schemeClr val="tx2"/>
                </a:solidFill>
                <a:latin typeface="Candara"/>
              </a:rPr>
              <a:t>Жоғары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патогенді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тұмауға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ПТР реал тайм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зерттеулерін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жүргізу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b="1" dirty="0">
                <a:solidFill>
                  <a:schemeClr val="tx2"/>
                </a:solidFill>
                <a:latin typeface="Candara"/>
              </a:rPr>
              <a:t>3,5 </a:t>
            </a:r>
            <a:r>
              <a:rPr lang="ru-RU" sz="1200" b="1" dirty="0" err="1">
                <a:solidFill>
                  <a:schemeClr val="tx2"/>
                </a:solidFill>
                <a:latin typeface="Candara"/>
              </a:rPr>
              <a:t>сағат</a:t>
            </a:r>
            <a:endParaRPr lang="ru-RU" sz="1200" b="1" dirty="0">
              <a:solidFill>
                <a:schemeClr val="tx2"/>
              </a:solidFill>
              <a:latin typeface="Candara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250666" y="5276067"/>
            <a:ext cx="57280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ЖТЖ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 err="1">
                <a:solidFill>
                  <a:schemeClr val="tx2"/>
                </a:solidFill>
              </a:rPr>
              <a:t>жоғарғы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тыныс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жолдары</a:t>
            </a:r>
            <a:endParaRPr lang="ru-RU" sz="1200" dirty="0">
              <a:solidFill>
                <a:schemeClr val="tx2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АВЗ </a:t>
            </a:r>
            <a:r>
              <a:rPr lang="ru-RU" sz="1200" dirty="0" smtClean="0">
                <a:solidFill>
                  <a:schemeClr val="tx2"/>
                </a:solidFill>
              </a:rPr>
              <a:t>— «</a:t>
            </a:r>
            <a:r>
              <a:rPr lang="ru-RU" sz="1200" dirty="0" err="1" smtClean="0">
                <a:solidFill>
                  <a:schemeClr val="tx2"/>
                </a:solidFill>
              </a:rPr>
              <a:t>Ұлттық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сараптама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</a:rPr>
              <a:t>орталығы</a:t>
            </a:r>
            <a:r>
              <a:rPr lang="ru-RU" sz="1200" dirty="0" smtClean="0">
                <a:solidFill>
                  <a:schemeClr val="tx2"/>
                </a:solidFill>
              </a:rPr>
              <a:t>» Н</a:t>
            </a:r>
            <a:r>
              <a:rPr lang="kk-KZ" sz="1200" dirty="0" smtClean="0">
                <a:solidFill>
                  <a:schemeClr val="tx2"/>
                </a:solidFill>
              </a:rPr>
              <a:t>ұр </a:t>
            </a:r>
            <a:r>
              <a:rPr lang="ru-RU" sz="1200" dirty="0" smtClean="0">
                <a:solidFill>
                  <a:schemeClr val="tx2"/>
                </a:solidFill>
              </a:rPr>
              <a:t>– </a:t>
            </a:r>
            <a:r>
              <a:rPr lang="kk-KZ" sz="1200" dirty="0" smtClean="0">
                <a:solidFill>
                  <a:schemeClr val="tx2"/>
                </a:solidFill>
              </a:rPr>
              <a:t>Сұлтан қ. </a:t>
            </a:r>
            <a:r>
              <a:rPr lang="ru-RU" sz="1200" dirty="0" err="1" smtClean="0">
                <a:solidFill>
                  <a:schemeClr val="tx2"/>
                </a:solidFill>
              </a:rPr>
              <a:t>филиалының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аймақтық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вирусологиялық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зертханасы</a:t>
            </a:r>
            <a:endParaRPr lang="ru-RU" sz="1200" dirty="0">
              <a:solidFill>
                <a:schemeClr val="tx2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Ж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РВИ </a:t>
            </a:r>
            <a:r>
              <a:rPr lang="ru-RU" sz="1200" dirty="0" smtClean="0">
                <a:solidFill>
                  <a:schemeClr val="tx2"/>
                </a:solidFill>
              </a:rPr>
              <a:t>—</a:t>
            </a:r>
            <a:r>
              <a:rPr lang="ru-RU" sz="1200" dirty="0" err="1" smtClean="0">
                <a:solidFill>
                  <a:schemeClr val="tx2"/>
                </a:solidFill>
              </a:rPr>
              <a:t>жедел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респираторлық-вирустық</a:t>
            </a:r>
            <a:r>
              <a:rPr lang="ru-RU" sz="1200" dirty="0">
                <a:solidFill>
                  <a:schemeClr val="tx2"/>
                </a:solidFill>
              </a:rPr>
              <a:t> инфекция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СЭСМҒПО </a:t>
            </a:r>
            <a:r>
              <a:rPr lang="ru-RU" sz="1200" dirty="0" smtClean="0">
                <a:solidFill>
                  <a:schemeClr val="tx2"/>
                </a:solidFill>
              </a:rPr>
              <a:t>— «</a:t>
            </a:r>
            <a:r>
              <a:rPr lang="ru-RU" sz="1200" dirty="0" err="1" smtClean="0">
                <a:solidFill>
                  <a:schemeClr val="tx2"/>
                </a:solidFill>
              </a:rPr>
              <a:t>Қоғамдық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денсаулық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сақтау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ұлттық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</a:rPr>
              <a:t>орталығы</a:t>
            </a:r>
            <a:r>
              <a:rPr lang="ru-RU" sz="1200" dirty="0" smtClean="0">
                <a:solidFill>
                  <a:schemeClr val="tx2"/>
                </a:solidFill>
              </a:rPr>
              <a:t>» ШЖҚ РМК «</a:t>
            </a:r>
            <a:r>
              <a:rPr lang="ru-RU" sz="1200" dirty="0" err="1" smtClean="0">
                <a:solidFill>
                  <a:schemeClr val="tx2"/>
                </a:solidFill>
              </a:rPr>
              <a:t>Санитарлық-эпидемиологиялық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сараптама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және</a:t>
            </a:r>
            <a:r>
              <a:rPr lang="ru-RU" sz="1200" dirty="0">
                <a:solidFill>
                  <a:schemeClr val="tx2"/>
                </a:solidFill>
              </a:rPr>
              <a:t> мониторинг </a:t>
            </a:r>
            <a:r>
              <a:rPr lang="ru-RU" sz="1200" dirty="0" err="1">
                <a:solidFill>
                  <a:schemeClr val="tx2"/>
                </a:solidFill>
              </a:rPr>
              <a:t>ғылыми-практикалық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</a:rPr>
              <a:t>орталығы</a:t>
            </a:r>
            <a:r>
              <a:rPr lang="ru-RU" sz="1200" dirty="0" smtClean="0">
                <a:solidFill>
                  <a:schemeClr val="tx2"/>
                </a:solidFill>
              </a:rPr>
              <a:t>»  филиалы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6206182" y="5288431"/>
            <a:ext cx="57981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ҚХР </a:t>
            </a:r>
            <a:r>
              <a:rPr lang="ru-RU" sz="1200" dirty="0">
                <a:solidFill>
                  <a:schemeClr val="tx2"/>
                </a:solidFill>
              </a:rPr>
              <a:t>—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Кытай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Халық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Республикасы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МҰ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медициналық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ұйым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ПТР </a:t>
            </a:r>
            <a:r>
              <a:rPr lang="ru-RU" sz="1200" dirty="0">
                <a:solidFill>
                  <a:schemeClr val="tx2"/>
                </a:solidFill>
              </a:rPr>
              <a:t>— </a:t>
            </a:r>
            <a:r>
              <a:rPr lang="ru-RU" sz="1200" dirty="0" err="1">
                <a:solidFill>
                  <a:schemeClr val="tx2"/>
                </a:solidFill>
              </a:rPr>
              <a:t>полимеразды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err="1">
                <a:solidFill>
                  <a:schemeClr val="tx2"/>
                </a:solidFill>
              </a:rPr>
              <a:t>тізбекті</a:t>
            </a:r>
            <a:r>
              <a:rPr lang="ru-RU" sz="1200" dirty="0">
                <a:solidFill>
                  <a:schemeClr val="tx2"/>
                </a:solidFill>
              </a:rPr>
              <a:t> реакция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ҰСО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«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Ұлттық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сараптама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орталығы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» филиалы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ОРЗ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«М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.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Айқымбаев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атындағы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аса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қауіпті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инфекциялар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Ұлттық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ғылыми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орталығының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» 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орталық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референс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зертханасы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 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</p:txBody>
      </p:sp>
      <p:cxnSp>
        <p:nvCxnSpPr>
          <p:cNvPr id="90" name="Прямая со стрелкой 89"/>
          <p:cNvCxnSpPr/>
          <p:nvPr/>
        </p:nvCxnSpPr>
        <p:spPr>
          <a:xfrm>
            <a:off x="6126386" y="3531999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Picture 8" descr="C:\Users\a.imanaliev\Desktop\881627_medical_512x51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19" y="3044424"/>
            <a:ext cx="693326" cy="69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7" descr="C:\Users\a.imanaliev\Desktop\4-2-ambulance-transparent-thumb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90038" y="1591618"/>
            <a:ext cx="734084" cy="73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0" name="Прямая со стрелкой 99"/>
          <p:cNvCxnSpPr/>
          <p:nvPr/>
        </p:nvCxnSpPr>
        <p:spPr>
          <a:xfrm flipV="1">
            <a:off x="4944600" y="1941300"/>
            <a:ext cx="456147" cy="400292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>
            <a:off x="10950613" y="2091341"/>
            <a:ext cx="0" cy="688799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5" name="Picture 11" descr="C:\Users\a.imanaliev\Desktop\phone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736" y="3140987"/>
            <a:ext cx="665755" cy="66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3" name="Прямая со стрелкой 112"/>
          <p:cNvCxnSpPr/>
          <p:nvPr/>
        </p:nvCxnSpPr>
        <p:spPr>
          <a:xfrm>
            <a:off x="7484032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/>
          <p:nvPr/>
        </p:nvCxnSpPr>
        <p:spPr>
          <a:xfrm>
            <a:off x="9678845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5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038" y="1565087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574" y="3410823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7" name="Прямая со стрелкой 116"/>
          <p:cNvCxnSpPr/>
          <p:nvPr/>
        </p:nvCxnSpPr>
        <p:spPr>
          <a:xfrm>
            <a:off x="7484032" y="3531076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>
            <a:off x="9684047" y="3531076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Рисунок 4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032" y="1073638"/>
            <a:ext cx="300463" cy="302316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17513" y="2270259"/>
            <a:ext cx="300463" cy="311838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88171" y="2933556"/>
            <a:ext cx="300463" cy="2946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8467" y="234233"/>
            <a:ext cx="5370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2019-nCoV </a:t>
            </a:r>
            <a:r>
              <a:rPr lang="ru-RU" b="1" dirty="0" err="1">
                <a:latin typeface="Candara" panose="020E0502030303020204" pitchFamily="34" charset="0"/>
              </a:rPr>
              <a:t>зертханалық</a:t>
            </a:r>
            <a:r>
              <a:rPr lang="ru-RU" b="1" dirty="0">
                <a:latin typeface="Candara" panose="020E0502030303020204" pitchFamily="34" charset="0"/>
              </a:rPr>
              <a:t> диагностика </a:t>
            </a:r>
            <a:r>
              <a:rPr lang="ru-RU" b="1" dirty="0" err="1" smtClean="0">
                <a:latin typeface="Candara" panose="020E0502030303020204" pitchFamily="34" charset="0"/>
              </a:rPr>
              <a:t>сызбанұсқасы</a:t>
            </a:r>
            <a:endParaRPr lang="ru-RU" b="1" dirty="0">
              <a:latin typeface="Candara" panose="020E0502030303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252" y="2663776"/>
            <a:ext cx="14420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chemeClr val="tx2"/>
                </a:solidFill>
                <a:latin typeface="Candara"/>
              </a:rPr>
              <a:t>ҚХР-дан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келген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температурасы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мен ЖРВИ бар пациент,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байланысты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тұлғалар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29492" y="2663776"/>
            <a:ext cx="17342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200" dirty="0" smtClean="0">
                <a:solidFill>
                  <a:schemeClr val="tx2"/>
                </a:solidFill>
                <a:latin typeface="Candara"/>
              </a:rPr>
              <a:t>Пациент </a:t>
            </a:r>
            <a:r>
              <a:rPr lang="kk-KZ" sz="1200" dirty="0">
                <a:solidFill>
                  <a:schemeClr val="tx2"/>
                </a:solidFill>
                <a:latin typeface="Candara"/>
              </a:rPr>
              <a:t>жүгінген орын бойынша </a:t>
            </a:r>
            <a:r>
              <a:rPr lang="kk-KZ" sz="1200" dirty="0" smtClean="0">
                <a:solidFill>
                  <a:schemeClr val="tx2"/>
                </a:solidFill>
                <a:latin typeface="Candara"/>
              </a:rPr>
              <a:t>МҰ-да қан </a:t>
            </a:r>
            <a:r>
              <a:rPr lang="kk-KZ" sz="1200" dirty="0" smtClean="0">
                <a:solidFill>
                  <a:schemeClr val="tx2"/>
                </a:solidFill>
                <a:latin typeface="Candara"/>
              </a:rPr>
              <a:t>сарысуының 1 пробиркасы мен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ЖТЖ-дан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бөлінетін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2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пробирканы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алу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algn="ctr"/>
            <a:r>
              <a:rPr lang="kk-KZ" sz="1200" b="1" dirty="0" smtClean="0">
                <a:solidFill>
                  <a:schemeClr val="tx2"/>
                </a:solidFill>
                <a:latin typeface="Candara"/>
              </a:rPr>
              <a:t>2 сағат</a:t>
            </a:r>
            <a:endParaRPr lang="ru-RU" sz="1200" b="1" dirty="0" smtClean="0">
              <a:solidFill>
                <a:schemeClr val="tx2"/>
              </a:solidFill>
              <a:latin typeface="Candara"/>
            </a:endParaRPr>
          </a:p>
          <a:p>
            <a:pPr algn="ctr"/>
            <a:endParaRPr lang="ru-RU" sz="1200" dirty="0">
              <a:solidFill>
                <a:schemeClr val="tx2"/>
              </a:solidFill>
              <a:latin typeface="Candar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92830" y="2743511"/>
            <a:ext cx="1382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200" dirty="0" smtClean="0">
                <a:solidFill>
                  <a:srgbClr val="C00000"/>
                </a:solidFill>
                <a:latin typeface="Candara" panose="020E0502030303020204" pitchFamily="34" charset="0"/>
              </a:rPr>
              <a:t>ҰСО-ға тасымалдау</a:t>
            </a:r>
            <a:r>
              <a:rPr lang="ru-RU" dirty="0">
                <a:latin typeface="Candara" panose="020E0502030303020204" pitchFamily="34" charset="0"/>
              </a:rPr>
              <a:t> </a:t>
            </a:r>
            <a:r>
              <a:rPr lang="ru-RU" dirty="0" smtClean="0">
                <a:latin typeface="Candara" panose="020E0502030303020204" pitchFamily="34" charset="0"/>
              </a:rPr>
              <a:t>     </a:t>
            </a:r>
            <a:r>
              <a:rPr lang="ru-RU" sz="1200" b="1" dirty="0" smtClean="0">
                <a:solidFill>
                  <a:srgbClr val="C00000"/>
                </a:solidFill>
                <a:latin typeface="Candara" panose="020E0502030303020204" pitchFamily="34" charset="0"/>
              </a:rPr>
              <a:t>2-12</a:t>
            </a:r>
            <a:r>
              <a:rPr lang="ru-RU" dirty="0" smtClean="0">
                <a:latin typeface="Candara" panose="020E0502030303020204" pitchFamily="34" charset="0"/>
              </a:rPr>
              <a:t> </a:t>
            </a:r>
            <a:r>
              <a:rPr lang="ru-RU" sz="1200" b="1" dirty="0" err="1" smtClean="0">
                <a:solidFill>
                  <a:srgbClr val="C00000"/>
                </a:solidFill>
                <a:latin typeface="Candara" panose="020E0502030303020204" pitchFamily="34" charset="0"/>
              </a:rPr>
              <a:t>сағат</a:t>
            </a:r>
            <a:endParaRPr lang="ru-RU" sz="1200" b="1" dirty="0">
              <a:solidFill>
                <a:srgbClr val="C00000"/>
              </a:solidFill>
              <a:latin typeface="Candara" panose="020E0502030303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69707" y="2102318"/>
            <a:ext cx="1326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chemeClr val="tx2"/>
                </a:solidFill>
                <a:latin typeface="Candara"/>
              </a:rPr>
              <a:t>Үлгілерді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ҰСО-да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сұрыптау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algn="ctr"/>
            <a:r>
              <a:rPr lang="ru-RU" sz="1200" b="1" dirty="0">
                <a:solidFill>
                  <a:schemeClr val="tx2"/>
                </a:solidFill>
                <a:latin typeface="Candara"/>
              </a:rPr>
              <a:t>30 минут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850400" y="490687"/>
            <a:ext cx="15318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ҰСО-да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algn="ctr"/>
            <a:r>
              <a:rPr lang="ru-RU" sz="1200" dirty="0" err="1">
                <a:solidFill>
                  <a:schemeClr val="tx2"/>
                </a:solidFill>
                <a:latin typeface="Candara"/>
              </a:rPr>
              <a:t>м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аусымдық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тұмау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және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ЖРВИ 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зерттеулерін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жүргізу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 </a:t>
            </a:r>
          </a:p>
          <a:p>
            <a:pPr algn="ctr"/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- </a:t>
            </a:r>
            <a:r>
              <a:rPr lang="ru-RU" sz="1200" b="1" dirty="0" smtClean="0">
                <a:solidFill>
                  <a:schemeClr val="tx2"/>
                </a:solidFill>
                <a:latin typeface="Candara"/>
              </a:rPr>
              <a:t>4 </a:t>
            </a:r>
            <a:r>
              <a:rPr lang="ru-RU" sz="1200" b="1" dirty="0" err="1">
                <a:solidFill>
                  <a:schemeClr val="tx2"/>
                </a:solidFill>
                <a:latin typeface="Candara"/>
              </a:rPr>
              <a:t>сағат</a:t>
            </a:r>
            <a:endParaRPr lang="ru-RU" sz="1200" b="1" dirty="0">
              <a:solidFill>
                <a:schemeClr val="tx2"/>
              </a:solidFill>
              <a:latin typeface="Candara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06753" y="437740"/>
            <a:ext cx="13720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АВЗ/СЭСМ</a:t>
            </a:r>
            <a:r>
              <a:rPr lang="kk-KZ" sz="1200" dirty="0" smtClean="0">
                <a:solidFill>
                  <a:schemeClr val="tx2"/>
                </a:solidFill>
                <a:latin typeface="Candara"/>
              </a:rPr>
              <a:t>ҒПО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-</a:t>
            </a:r>
            <a:r>
              <a:rPr lang="ru-RU" sz="1200" dirty="0" err="1" smtClean="0">
                <a:solidFill>
                  <a:schemeClr val="tx2"/>
                </a:solidFill>
                <a:latin typeface="Candara"/>
              </a:rPr>
              <a:t>ға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/>
              </a:rPr>
              <a:t>тасымалдау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algn="ctr"/>
            <a:r>
              <a:rPr lang="ru-RU" sz="1200" b="1" dirty="0">
                <a:solidFill>
                  <a:schemeClr val="tx2"/>
                </a:solidFill>
                <a:latin typeface="Candara"/>
              </a:rPr>
              <a:t> 8 -12 </a:t>
            </a:r>
            <a:r>
              <a:rPr lang="ru-RU" sz="1200" b="1" dirty="0" err="1">
                <a:solidFill>
                  <a:schemeClr val="tx2"/>
                </a:solidFill>
                <a:latin typeface="Candara"/>
              </a:rPr>
              <a:t>сағат</a:t>
            </a:r>
            <a:endParaRPr lang="ru-RU" sz="1200" b="1" dirty="0">
              <a:solidFill>
                <a:schemeClr val="tx2"/>
              </a:solidFill>
              <a:latin typeface="Candara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84718" y="3701469"/>
            <a:ext cx="9998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C00000"/>
                </a:solidFill>
                <a:latin typeface="Candara"/>
              </a:rPr>
              <a:t>ОРЗ-</a:t>
            </a:r>
            <a:r>
              <a:rPr lang="ru-RU" sz="1200" dirty="0" err="1" smtClean="0">
                <a:solidFill>
                  <a:srgbClr val="C00000"/>
                </a:solidFill>
                <a:latin typeface="Candara"/>
              </a:rPr>
              <a:t>ға</a:t>
            </a:r>
            <a:r>
              <a:rPr lang="ru-RU" sz="1200" dirty="0" smtClean="0">
                <a:solidFill>
                  <a:srgbClr val="C00000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тасымалдау</a:t>
            </a:r>
            <a:endParaRPr lang="ru-RU" sz="1200" dirty="0">
              <a:solidFill>
                <a:srgbClr val="C00000"/>
              </a:solidFill>
              <a:latin typeface="Candara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Candara"/>
              </a:rPr>
              <a:t>1-12 </a:t>
            </a:r>
            <a:r>
              <a:rPr lang="ru-RU" sz="1200" b="1" dirty="0" err="1">
                <a:solidFill>
                  <a:srgbClr val="C00000"/>
                </a:solidFill>
                <a:latin typeface="Candara"/>
              </a:rPr>
              <a:t>сағат</a:t>
            </a:r>
            <a:endParaRPr lang="ru-RU" sz="1200" b="1" dirty="0">
              <a:solidFill>
                <a:srgbClr val="C00000"/>
              </a:solidFill>
              <a:latin typeface="Candara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44786" y="3736831"/>
            <a:ext cx="23145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  <a:latin typeface="Candara"/>
              </a:rPr>
              <a:t>NCOV 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реал тайм ПТР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талдау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 </a:t>
            </a:r>
            <a:r>
              <a:rPr lang="ru-RU" sz="1200" dirty="0" err="1" smtClean="0">
                <a:solidFill>
                  <a:srgbClr val="C00000"/>
                </a:solidFill>
                <a:latin typeface="Candara"/>
              </a:rPr>
              <a:t>жүргізу</a:t>
            </a:r>
            <a:endParaRPr lang="ru-RU" sz="1200" dirty="0">
              <a:solidFill>
                <a:srgbClr val="C00000"/>
              </a:solidFill>
              <a:latin typeface="Candara"/>
            </a:endParaRP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Candara"/>
              </a:rPr>
              <a:t> 5 </a:t>
            </a:r>
            <a:r>
              <a:rPr lang="ru-RU" sz="1200" b="1" dirty="0" err="1">
                <a:solidFill>
                  <a:srgbClr val="C00000"/>
                </a:solidFill>
                <a:latin typeface="Candara"/>
              </a:rPr>
              <a:t>сағат</a:t>
            </a:r>
            <a:endParaRPr lang="ru-RU" sz="1200" b="1" dirty="0">
              <a:solidFill>
                <a:srgbClr val="C00000"/>
              </a:solidFill>
              <a:latin typeface="Candara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127129" y="3889030"/>
            <a:ext cx="1676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rgbClr val="C00000"/>
                </a:solidFill>
                <a:latin typeface="Candara"/>
              </a:rPr>
              <a:t>Нәтижелер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туралы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дереу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хабарлау</a:t>
            </a:r>
            <a:r>
              <a:rPr lang="ru-RU" sz="1200" dirty="0">
                <a:solidFill>
                  <a:srgbClr val="C00000"/>
                </a:solidFill>
                <a:latin typeface="Candara"/>
              </a:rPr>
              <a:t> </a:t>
            </a:r>
          </a:p>
          <a:p>
            <a:pPr algn="ctr"/>
            <a:r>
              <a:rPr lang="ru-RU" sz="1200" b="1" dirty="0">
                <a:solidFill>
                  <a:srgbClr val="C00000"/>
                </a:solidFill>
                <a:latin typeface="Candara"/>
              </a:rPr>
              <a:t>5-10 минут</a:t>
            </a:r>
          </a:p>
        </p:txBody>
      </p:sp>
    </p:spTree>
    <p:extLst>
      <p:ext uri="{BB962C8B-B14F-4D97-AF65-F5344CB8AC3E}">
        <p14:creationId xmlns:p14="http://schemas.microsoft.com/office/powerpoint/2010/main" val="8579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189</Words>
  <Application>Microsoft Office PowerPoint</Application>
  <PresentationFormat>Широкоэкранный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Candara</vt:lpstr>
      <vt:lpstr>Open Sans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Сураганова Асия</cp:lastModifiedBy>
  <cp:revision>40</cp:revision>
  <cp:lastPrinted>2020-02-04T05:27:57Z</cp:lastPrinted>
  <dcterms:created xsi:type="dcterms:W3CDTF">2020-01-29T01:23:20Z</dcterms:created>
  <dcterms:modified xsi:type="dcterms:W3CDTF">2020-02-04T06:17:10Z</dcterms:modified>
</cp:coreProperties>
</file>