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010400" cy="9296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216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696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51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830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98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33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168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6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495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03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78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5982D-C60B-4104-A305-630F16EFB62E}" type="datetimeFigureOut">
              <a:rPr lang="ru-RU" smtClean="0"/>
              <a:t>04.02.2020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E91C2-32D4-420E-8DAE-28CDBF168B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857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 descr="D:\НЦЭЛС\Презентации\Форма для презентации\Материалы и всякие штуки для презентации\фон 2 НЦЭЛС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333" y="-2405"/>
            <a:ext cx="12197358" cy="6918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2" name="Прямоугольник 131"/>
          <p:cNvSpPr/>
          <p:nvPr/>
        </p:nvSpPr>
        <p:spPr>
          <a:xfrm rot="10800000">
            <a:off x="250666" y="4641071"/>
            <a:ext cx="11750758" cy="2102446"/>
          </a:xfrm>
          <a:prstGeom prst="rect">
            <a:avLst/>
          </a:prstGeom>
          <a:gradFill>
            <a:gsLst>
              <a:gs pos="0">
                <a:srgbClr val="31836A">
                  <a:alpha val="13000"/>
                </a:srgbClr>
              </a:gs>
              <a:gs pos="80000">
                <a:srgbClr val="FFFFFF">
                  <a:alpha val="80000"/>
                </a:srgbClr>
              </a:gs>
              <a:gs pos="100000">
                <a:srgbClr val="FFFFFF">
                  <a:alpha val="22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/>
          </a:p>
        </p:txBody>
      </p:sp>
      <p:sp>
        <p:nvSpPr>
          <p:cNvPr id="27" name="Прямоугольник 26"/>
          <p:cNvSpPr/>
          <p:nvPr/>
        </p:nvSpPr>
        <p:spPr>
          <a:xfrm>
            <a:off x="583865" y="4627281"/>
            <a:ext cx="109269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Диагностика 2019-nCoV </a:t>
            </a:r>
            <a:r>
              <a:rPr lang="ru-RU" sz="1600" dirty="0">
                <a:solidFill>
                  <a:srgbClr val="C0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–</a:t>
            </a:r>
            <a:r>
              <a:rPr lang="ru-RU" sz="1600" dirty="0" smtClean="0">
                <a:solidFill>
                  <a:srgbClr val="C0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</a:t>
            </a:r>
            <a:r>
              <a:rPr lang="ru-RU" sz="1600" b="1" dirty="0" smtClean="0">
                <a:solidFill>
                  <a:srgbClr val="C0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8-29 </a:t>
            </a:r>
            <a:r>
              <a:rPr lang="ru-RU" sz="1600" b="1" dirty="0">
                <a:solidFill>
                  <a:srgbClr val="C0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часов</a:t>
            </a:r>
            <a:r>
              <a:rPr lang="ru-RU" sz="1600" dirty="0">
                <a:solidFill>
                  <a:srgbClr val="C00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, </a:t>
            </a:r>
          </a:p>
          <a:p>
            <a:pPr algn="ctr"/>
            <a:r>
              <a:rPr lang="ru-RU" sz="1600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дифференциальная диагностика с гриппом и гриппоподобными инфекциями </a:t>
            </a:r>
            <a:r>
              <a:rPr lang="ru-RU" sz="1600" b="1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–</a:t>
            </a:r>
            <a:r>
              <a:rPr lang="ru-RU" sz="1600" b="1" dirty="0" smtClean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 8-24 </a:t>
            </a:r>
            <a:r>
              <a:rPr lang="ru-RU" sz="1600" b="1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часа</a:t>
            </a:r>
          </a:p>
        </p:txBody>
      </p:sp>
      <p:pic>
        <p:nvPicPr>
          <p:cNvPr id="34" name="Picture 18" descr="Картинки по запросу инфографика  пробирка бактериология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90" r="15550"/>
          <a:stretch/>
        </p:blipFill>
        <p:spPr bwMode="auto">
          <a:xfrm>
            <a:off x="2235901" y="1129441"/>
            <a:ext cx="591211" cy="121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8" descr="Картинки по запросу инфографика  пробирка бактериология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90" r="15550"/>
          <a:stretch/>
        </p:blipFill>
        <p:spPr bwMode="auto">
          <a:xfrm>
            <a:off x="2647440" y="1129441"/>
            <a:ext cx="591211" cy="121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18" descr="Картинки по запросу инфографика  пробирка бактериология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90" r="15550"/>
          <a:stretch/>
        </p:blipFill>
        <p:spPr bwMode="auto">
          <a:xfrm>
            <a:off x="5456135" y="979498"/>
            <a:ext cx="591211" cy="121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.imanaliev\Desktop\c6ebd832ff6704321bfdfb790c45e9dc_sick-png-vectors-psd-and-clipart-for-free-download-pngtree_650-1255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61"/>
          <a:stretch/>
        </p:blipFill>
        <p:spPr bwMode="auto">
          <a:xfrm>
            <a:off x="460829" y="1124917"/>
            <a:ext cx="602241" cy="1066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19314" y="-117546"/>
            <a:ext cx="74105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  <a:p>
            <a:r>
              <a:rPr lang="ru-RU" sz="2000" b="1" dirty="0" smtClean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Схема </a:t>
            </a:r>
            <a:r>
              <a:rPr lang="ru-RU" sz="2000" b="1" dirty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лабораторной диагностики </a:t>
            </a:r>
            <a:r>
              <a:rPr lang="ru-RU" sz="2000" b="1" dirty="0" smtClean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2019</a:t>
            </a:r>
            <a:r>
              <a:rPr lang="en-US" sz="2000" b="1" dirty="0" smtClean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-</a:t>
            </a:r>
            <a:r>
              <a:rPr lang="ru-RU" sz="2000" b="1" dirty="0" err="1" smtClean="0">
                <a:solidFill>
                  <a:schemeClr val="tx2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nCoV</a:t>
            </a:r>
            <a:endParaRPr lang="ru-RU" sz="2000" b="1" dirty="0">
              <a:solidFill>
                <a:schemeClr val="tx2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0" y="689115"/>
            <a:ext cx="4295565" cy="0"/>
          </a:xfrm>
          <a:prstGeom prst="line">
            <a:avLst/>
          </a:prstGeom>
          <a:ln w="2540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25271" y="2732172"/>
            <a:ext cx="16134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dirty="0">
                <a:solidFill>
                  <a:schemeClr val="tx2"/>
                </a:solidFill>
                <a:latin typeface="Candara"/>
              </a:rPr>
              <a:t>Пациент с температурой и ОРВИ из 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КНР, </a:t>
            </a:r>
            <a:r>
              <a:rPr lang="ru-RU" sz="1200" dirty="0">
                <a:solidFill>
                  <a:schemeClr val="tx2"/>
                </a:solidFill>
                <a:latin typeface="Candara"/>
              </a:rPr>
              <a:t>контактные лица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547611" y="2732172"/>
            <a:ext cx="1443873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dirty="0">
                <a:solidFill>
                  <a:srgbClr val="C00000"/>
                </a:solidFill>
                <a:latin typeface="Candara"/>
              </a:rPr>
              <a:t>Транспортировка в </a:t>
            </a:r>
            <a:r>
              <a:rPr lang="ru-RU" sz="1200" dirty="0" smtClean="0">
                <a:solidFill>
                  <a:srgbClr val="C00000"/>
                </a:solidFill>
                <a:latin typeface="Candara"/>
              </a:rPr>
              <a:t>НЦЭ </a:t>
            </a:r>
            <a:endParaRPr lang="ru-RU" sz="1200" dirty="0">
              <a:solidFill>
                <a:srgbClr val="C00000"/>
              </a:solidFill>
              <a:latin typeface="Candara"/>
            </a:endParaRPr>
          </a:p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b="1" dirty="0" smtClean="0">
                <a:solidFill>
                  <a:srgbClr val="C00000"/>
                </a:solidFill>
                <a:latin typeface="Candara"/>
              </a:rPr>
              <a:t>2-12 </a:t>
            </a:r>
            <a:r>
              <a:rPr lang="ru-RU" sz="1200" b="1" dirty="0">
                <a:solidFill>
                  <a:srgbClr val="C00000"/>
                </a:solidFill>
                <a:latin typeface="Candara"/>
              </a:rPr>
              <a:t>часов</a:t>
            </a: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1232724" y="2425779"/>
            <a:ext cx="706544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1466421" y="2674566"/>
            <a:ext cx="2100052" cy="12372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dirty="0">
                <a:solidFill>
                  <a:schemeClr val="tx2"/>
                </a:solidFill>
                <a:latin typeface="Candara"/>
              </a:rPr>
              <a:t>Забор 1 пробирки с сывороткой крови  и 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2-ух пробирок </a:t>
            </a:r>
            <a:r>
              <a:rPr lang="ru-RU" sz="1200" dirty="0">
                <a:solidFill>
                  <a:schemeClr val="tx2"/>
                </a:solidFill>
                <a:latin typeface="Candara"/>
              </a:rPr>
              <a:t>отделяемого из ВДП в МО по месту обращения пациента</a:t>
            </a:r>
          </a:p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b="1" dirty="0">
                <a:solidFill>
                  <a:schemeClr val="tx2"/>
                </a:solidFill>
                <a:latin typeface="Candara"/>
              </a:rPr>
              <a:t>2 часа</a:t>
            </a:r>
          </a:p>
        </p:txBody>
      </p:sp>
      <p:pic>
        <p:nvPicPr>
          <p:cNvPr id="8" name="Picture 5" descr="C:\Users\a.imanaliev\Desktop\test-tube-297657_64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109" y="1472247"/>
            <a:ext cx="282792" cy="565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D:\НЦЭЛС\Графические элементы\пункт нцэлс 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184" y="2341592"/>
            <a:ext cx="239150" cy="24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3" descr="D:\НЦЭЛС\Графические элементы\пункт нцэлс 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288" y="2322784"/>
            <a:ext cx="239150" cy="24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3" descr="D:\НЦЭЛС\Графические элементы\пункт нцэлс 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75" y="2307702"/>
            <a:ext cx="239150" cy="24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4" name="Прямая со стрелкой 43"/>
          <p:cNvCxnSpPr/>
          <p:nvPr/>
        </p:nvCxnSpPr>
        <p:spPr>
          <a:xfrm>
            <a:off x="3114682" y="2445071"/>
            <a:ext cx="706544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4943202" y="2572424"/>
            <a:ext cx="456147" cy="400292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/>
          <p:cNvSpPr/>
          <p:nvPr/>
        </p:nvSpPr>
        <p:spPr>
          <a:xfrm>
            <a:off x="5935012" y="665570"/>
            <a:ext cx="2148274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dirty="0">
                <a:solidFill>
                  <a:schemeClr val="tx2"/>
                </a:solidFill>
                <a:latin typeface="Candara"/>
              </a:rPr>
              <a:t>Выполнение исследований на  сезонный грипп </a:t>
            </a:r>
            <a:endParaRPr lang="en-US" sz="1200" dirty="0" smtClean="0">
              <a:solidFill>
                <a:schemeClr val="tx2"/>
              </a:solidFill>
              <a:latin typeface="Candara"/>
            </a:endParaRPr>
          </a:p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и </a:t>
            </a:r>
            <a:r>
              <a:rPr lang="ru-RU" sz="1200" dirty="0">
                <a:solidFill>
                  <a:schemeClr val="tx2"/>
                </a:solidFill>
                <a:latin typeface="Candara"/>
              </a:rPr>
              <a:t>ОРВИ - 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НЦЭ</a:t>
            </a:r>
            <a:endParaRPr lang="ru-RU" sz="1200" dirty="0">
              <a:solidFill>
                <a:schemeClr val="tx2"/>
              </a:solidFill>
              <a:latin typeface="Candara"/>
            </a:endParaRPr>
          </a:p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b="1" dirty="0">
                <a:solidFill>
                  <a:schemeClr val="tx2"/>
                </a:solidFill>
                <a:latin typeface="Candara"/>
              </a:rPr>
              <a:t>4 часа</a:t>
            </a:r>
          </a:p>
        </p:txBody>
      </p:sp>
      <p:sp>
        <p:nvSpPr>
          <p:cNvPr id="55" name="Прямоугольник 54"/>
          <p:cNvSpPr/>
          <p:nvPr/>
        </p:nvSpPr>
        <p:spPr>
          <a:xfrm>
            <a:off x="6126386" y="3861833"/>
            <a:ext cx="1853123" cy="49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dirty="0">
                <a:solidFill>
                  <a:srgbClr val="C00000"/>
                </a:solidFill>
                <a:latin typeface="Candara"/>
              </a:rPr>
              <a:t>Транспортировка в ЦРЛ</a:t>
            </a:r>
          </a:p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b="1" dirty="0" smtClean="0">
                <a:solidFill>
                  <a:srgbClr val="C00000"/>
                </a:solidFill>
                <a:latin typeface="Candara"/>
              </a:rPr>
              <a:t>1-12 </a:t>
            </a:r>
            <a:r>
              <a:rPr lang="ru-RU" sz="1200" b="1" dirty="0">
                <a:solidFill>
                  <a:srgbClr val="C00000"/>
                </a:solidFill>
                <a:latin typeface="Candara"/>
              </a:rPr>
              <a:t>часов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7979509" y="3861833"/>
            <a:ext cx="1886160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dirty="0">
                <a:solidFill>
                  <a:srgbClr val="C00000"/>
                </a:solidFill>
                <a:latin typeface="Candara"/>
              </a:rPr>
              <a:t>Выполнение ПЦР анализа реал тайм на </a:t>
            </a:r>
            <a:r>
              <a:rPr lang="ru-RU" sz="1200" dirty="0" err="1">
                <a:solidFill>
                  <a:srgbClr val="C00000"/>
                </a:solidFill>
                <a:latin typeface="Candara"/>
              </a:rPr>
              <a:t>nCoV</a:t>
            </a:r>
            <a:endParaRPr lang="ru-RU" sz="1200" dirty="0">
              <a:solidFill>
                <a:srgbClr val="C00000"/>
              </a:solidFill>
              <a:latin typeface="Candara"/>
            </a:endParaRPr>
          </a:p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b="1" dirty="0">
                <a:solidFill>
                  <a:srgbClr val="C00000"/>
                </a:solidFill>
                <a:latin typeface="Candara"/>
              </a:rPr>
              <a:t> 5 часов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5010624" y="2094109"/>
            <a:ext cx="1492733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dirty="0">
                <a:solidFill>
                  <a:schemeClr val="tx2"/>
                </a:solidFill>
                <a:latin typeface="Candara"/>
              </a:rPr>
              <a:t>Сортировка образцов в </a:t>
            </a:r>
            <a:r>
              <a:rPr lang="ru-RU" sz="1200" dirty="0" smtClean="0">
                <a:solidFill>
                  <a:schemeClr val="tx2"/>
                </a:solidFill>
                <a:latin typeface="Candara"/>
              </a:rPr>
              <a:t>НЦЭ</a:t>
            </a:r>
            <a:endParaRPr lang="ru-RU" sz="1200" dirty="0">
              <a:solidFill>
                <a:schemeClr val="tx2"/>
              </a:solidFill>
              <a:latin typeface="Candara"/>
            </a:endParaRPr>
          </a:p>
          <a:p>
            <a:pPr lvl="0" algn="ctr">
              <a:spcBef>
                <a:spcPct val="20000"/>
              </a:spcBef>
              <a:buClr>
                <a:srgbClr val="31B6FD"/>
              </a:buClr>
              <a:buSzPct val="100000"/>
            </a:pPr>
            <a:r>
              <a:rPr lang="ru-RU" sz="1200" b="1" dirty="0">
                <a:solidFill>
                  <a:schemeClr val="tx2"/>
                </a:solidFill>
                <a:latin typeface="Candara"/>
              </a:rPr>
              <a:t>30 минут </a:t>
            </a:r>
          </a:p>
        </p:txBody>
      </p:sp>
      <p:cxnSp>
        <p:nvCxnSpPr>
          <p:cNvPr id="68" name="Прямая со стрелкой 67"/>
          <p:cNvCxnSpPr/>
          <p:nvPr/>
        </p:nvCxnSpPr>
        <p:spPr>
          <a:xfrm>
            <a:off x="6126386" y="1685340"/>
            <a:ext cx="491590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9" name="Picture 7" descr="C:\Users\a.imanaliev\Desktop\4-2-ambulance-transparent-thumb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66488" y="1309829"/>
            <a:ext cx="730918" cy="73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3" descr="D:\НЦЭЛС\Графические элементы\пункт нцэлс 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574" y="1565087"/>
            <a:ext cx="239150" cy="24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" name="Picture 18" descr="Картинки по запросу инфографика  пробирка бактериология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90" r="15550"/>
          <a:stretch/>
        </p:blipFill>
        <p:spPr bwMode="auto">
          <a:xfrm>
            <a:off x="5601083" y="2925925"/>
            <a:ext cx="591211" cy="1212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5" descr="C:\Users\a.imanaliev\Desktop\test-tube-297657_640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291" y="3268731"/>
            <a:ext cx="282792" cy="565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Прямоугольник 80"/>
          <p:cNvSpPr/>
          <p:nvPr/>
        </p:nvSpPr>
        <p:spPr>
          <a:xfrm>
            <a:off x="9842050" y="753079"/>
            <a:ext cx="2155709" cy="6251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dirty="0">
                <a:solidFill>
                  <a:schemeClr val="tx2"/>
                </a:solidFill>
                <a:latin typeface="Candara" pitchFamily="34" charset="0"/>
              </a:rPr>
              <a:t>Выполнение исследований на  высокопатогенный грипп  ПЦР реал тайм</a:t>
            </a:r>
          </a:p>
          <a:p>
            <a:pPr algn="ctr"/>
            <a:r>
              <a:rPr lang="kk-KZ" sz="1200" b="1" dirty="0">
                <a:solidFill>
                  <a:schemeClr val="tx2"/>
                </a:solidFill>
                <a:latin typeface="Candara" pitchFamily="34" charset="0"/>
              </a:rPr>
              <a:t> 3,5 часа</a:t>
            </a:r>
            <a:endParaRPr lang="ru-RU" sz="1200" b="1" dirty="0">
              <a:solidFill>
                <a:schemeClr val="tx2"/>
              </a:solidFill>
              <a:latin typeface="Candara" pitchFamily="34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8026855" y="698036"/>
            <a:ext cx="15906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200" dirty="0">
                <a:solidFill>
                  <a:schemeClr val="tx2"/>
                </a:solidFill>
                <a:latin typeface="Candara" pitchFamily="34" charset="0"/>
              </a:rPr>
              <a:t>Транспортировка в </a:t>
            </a:r>
            <a:r>
              <a:rPr lang="kk-KZ" sz="1200" dirty="0" smtClean="0">
                <a:solidFill>
                  <a:schemeClr val="tx2"/>
                </a:solidFill>
                <a:latin typeface="Candara" pitchFamily="34" charset="0"/>
              </a:rPr>
              <a:t>ЗВЛ/НПЦСЭЭМ</a:t>
            </a:r>
            <a:endParaRPr lang="kk-KZ" sz="1200" dirty="0">
              <a:solidFill>
                <a:schemeClr val="tx2"/>
              </a:solidFill>
              <a:latin typeface="Candara" pitchFamily="34" charset="0"/>
            </a:endParaRPr>
          </a:p>
          <a:p>
            <a:pPr algn="ctr"/>
            <a:r>
              <a:rPr lang="kk-KZ" sz="1200" b="1" dirty="0">
                <a:solidFill>
                  <a:schemeClr val="tx2"/>
                </a:solidFill>
                <a:latin typeface="Candara" pitchFamily="34" charset="0"/>
              </a:rPr>
              <a:t> 8 -12 часов</a:t>
            </a:r>
            <a:endParaRPr lang="ru-RU" sz="1200" b="1" dirty="0">
              <a:solidFill>
                <a:schemeClr val="tx2"/>
              </a:solidFill>
              <a:latin typeface="Candara" pitchFamily="34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250666" y="5276067"/>
            <a:ext cx="57280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ВДП </a:t>
            </a:r>
            <a:r>
              <a:rPr lang="ru-RU" sz="1200" dirty="0" smtClean="0">
                <a:solidFill>
                  <a:schemeClr val="tx2"/>
                </a:solidFill>
              </a:rPr>
              <a:t>— 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верхние 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дыхательные пути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ЗВЛ </a:t>
            </a:r>
            <a:r>
              <a:rPr lang="ru-RU" sz="1200" dirty="0" smtClean="0">
                <a:solidFill>
                  <a:schemeClr val="tx2"/>
                </a:solidFill>
              </a:rPr>
              <a:t>— 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зональная 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вирусологическая лаборатория Филиала 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«Национального 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центра 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экспертизы» г. </a:t>
            </a:r>
            <a:r>
              <a:rPr lang="ru-RU" sz="1200" dirty="0" err="1" smtClean="0">
                <a:solidFill>
                  <a:schemeClr val="tx2"/>
                </a:solidFill>
                <a:latin typeface="Candara" pitchFamily="34" charset="0"/>
              </a:rPr>
              <a:t>Нур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-Султан</a:t>
            </a:r>
            <a:endParaRPr lang="ru-RU" sz="1200" dirty="0">
              <a:solidFill>
                <a:schemeClr val="tx2"/>
              </a:solidFill>
              <a:latin typeface="Candara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ОРВИ </a:t>
            </a:r>
            <a:r>
              <a:rPr lang="ru-RU" sz="1200" dirty="0" smtClean="0">
                <a:solidFill>
                  <a:schemeClr val="tx2"/>
                </a:solidFill>
              </a:rPr>
              <a:t>— 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острая 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респираторно-вирусная инфекция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НПЦСЭЭМ </a:t>
            </a:r>
            <a:r>
              <a:rPr lang="ru-RU" sz="1200" dirty="0" smtClean="0">
                <a:solidFill>
                  <a:schemeClr val="tx2"/>
                </a:solidFill>
              </a:rPr>
              <a:t>— 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филиал 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«Научно-практический центр санитарно-эпидемиологической экспертизы и мониторинга» РГП на ПХВ «Национальный центр общественного здравоохранения»</a:t>
            </a:r>
          </a:p>
          <a:p>
            <a:endParaRPr lang="ru-RU" sz="1200" dirty="0">
              <a:solidFill>
                <a:schemeClr val="tx2"/>
              </a:solidFill>
              <a:latin typeface="Candara" pitchFamily="34" charset="0"/>
            </a:endParaRPr>
          </a:p>
          <a:p>
            <a:endParaRPr lang="ru-RU" sz="1200" dirty="0">
              <a:solidFill>
                <a:schemeClr val="tx2"/>
              </a:solidFill>
              <a:latin typeface="Candara" pitchFamily="34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6206182" y="5288431"/>
            <a:ext cx="57981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КНР </a:t>
            </a:r>
            <a:r>
              <a:rPr lang="ru-RU" sz="1200" dirty="0">
                <a:solidFill>
                  <a:schemeClr val="tx2"/>
                </a:solidFill>
              </a:rPr>
              <a:t>— 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Китайская Народная Республика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МО </a:t>
            </a:r>
            <a:r>
              <a:rPr lang="ru-RU" sz="1200" dirty="0">
                <a:solidFill>
                  <a:schemeClr val="tx2"/>
                </a:solidFill>
              </a:rPr>
              <a:t>—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медицинская организация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ПЦР </a:t>
            </a:r>
            <a:r>
              <a:rPr lang="ru-RU" sz="1200" dirty="0">
                <a:solidFill>
                  <a:schemeClr val="tx2"/>
                </a:solidFill>
              </a:rPr>
              <a:t>—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err="1">
                <a:solidFill>
                  <a:schemeClr val="tx2"/>
                </a:solidFill>
                <a:latin typeface="Candara" pitchFamily="34" charset="0"/>
              </a:rPr>
              <a:t>полимеразно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-цепная реакция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НЦЭ </a:t>
            </a:r>
            <a:r>
              <a:rPr lang="ru-RU" sz="1200" dirty="0">
                <a:solidFill>
                  <a:schemeClr val="tx2"/>
                </a:solidFill>
              </a:rPr>
              <a:t>—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Филиал «Национального 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центра 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экспертизы»</a:t>
            </a:r>
            <a:endParaRPr lang="ru-RU" sz="1200" dirty="0">
              <a:solidFill>
                <a:schemeClr val="tx2"/>
              </a:solidFill>
              <a:latin typeface="Candara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ЦРЛ </a:t>
            </a:r>
            <a:r>
              <a:rPr lang="ru-RU" sz="1200" dirty="0">
                <a:solidFill>
                  <a:schemeClr val="tx2"/>
                </a:solidFill>
              </a:rPr>
              <a:t>—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</a:t>
            </a:r>
            <a:r>
              <a:rPr lang="ru-RU" sz="1200" dirty="0" smtClean="0">
                <a:solidFill>
                  <a:schemeClr val="tx2"/>
                </a:solidFill>
                <a:latin typeface="Candara" pitchFamily="34" charset="0"/>
              </a:rPr>
              <a:t>Центральная </a:t>
            </a:r>
            <a:r>
              <a:rPr lang="ru-RU" sz="1200" dirty="0" err="1">
                <a:solidFill>
                  <a:schemeClr val="tx2"/>
                </a:solidFill>
                <a:latin typeface="Candara" pitchFamily="34" charset="0"/>
              </a:rPr>
              <a:t>референс</a:t>
            </a:r>
            <a:r>
              <a:rPr lang="ru-RU" sz="1200" dirty="0">
                <a:solidFill>
                  <a:schemeClr val="tx2"/>
                </a:solidFill>
                <a:latin typeface="Candara" pitchFamily="34" charset="0"/>
              </a:rPr>
              <a:t> лаборатория «Национального научного центра особо опасных инфекций имени </a:t>
            </a:r>
            <a:r>
              <a:rPr lang="ru-RU" sz="1200" dirty="0" err="1">
                <a:solidFill>
                  <a:schemeClr val="tx2"/>
                </a:solidFill>
                <a:latin typeface="Candara" pitchFamily="34" charset="0"/>
              </a:rPr>
              <a:t>М.Айкимбаева</a:t>
            </a:r>
            <a:endParaRPr lang="ru-RU" sz="1200" dirty="0">
              <a:solidFill>
                <a:schemeClr val="tx2"/>
              </a:solidFill>
              <a:latin typeface="Candara" pitchFamily="34" charset="0"/>
            </a:endParaRPr>
          </a:p>
        </p:txBody>
      </p:sp>
      <p:cxnSp>
        <p:nvCxnSpPr>
          <p:cNvPr id="90" name="Прямая со стрелкой 89"/>
          <p:cNvCxnSpPr/>
          <p:nvPr/>
        </p:nvCxnSpPr>
        <p:spPr>
          <a:xfrm>
            <a:off x="6126386" y="3531999"/>
            <a:ext cx="491590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Picture 8" descr="C:\Users\a.imanaliev\Desktop\881627_medical_512x512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1647" y="3140987"/>
            <a:ext cx="693326" cy="693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7" descr="C:\Users\a.imanaliev\Desktop\4-2-ambulance-transparent-thumb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990038" y="1591618"/>
            <a:ext cx="734084" cy="734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0" name="Прямая со стрелкой 99"/>
          <p:cNvCxnSpPr/>
          <p:nvPr/>
        </p:nvCxnSpPr>
        <p:spPr>
          <a:xfrm flipV="1">
            <a:off x="4944600" y="1941300"/>
            <a:ext cx="456147" cy="400292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 стрелкой 105"/>
          <p:cNvCxnSpPr/>
          <p:nvPr/>
        </p:nvCxnSpPr>
        <p:spPr>
          <a:xfrm>
            <a:off x="10950613" y="2091341"/>
            <a:ext cx="0" cy="688799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5" name="Picture 11" descr="C:\Users\a.imanaliev\Desktop\phone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7736" y="3140987"/>
            <a:ext cx="665755" cy="665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3" name="Прямая со стрелкой 112"/>
          <p:cNvCxnSpPr/>
          <p:nvPr/>
        </p:nvCxnSpPr>
        <p:spPr>
          <a:xfrm>
            <a:off x="7484032" y="1685340"/>
            <a:ext cx="491590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 стрелкой 113"/>
          <p:cNvCxnSpPr/>
          <p:nvPr/>
        </p:nvCxnSpPr>
        <p:spPr>
          <a:xfrm>
            <a:off x="9678845" y="1685340"/>
            <a:ext cx="491590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5" name="Picture 3" descr="D:\НЦЭЛС\Графические элементы\пункт нцэлс 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1038" y="1565087"/>
            <a:ext cx="239150" cy="24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6" name="Picture 3" descr="D:\НЦЭЛС\Графические элементы\пункт нцэлс 2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574" y="3410823"/>
            <a:ext cx="239150" cy="240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7" name="Прямая со стрелкой 116"/>
          <p:cNvCxnSpPr/>
          <p:nvPr/>
        </p:nvCxnSpPr>
        <p:spPr>
          <a:xfrm>
            <a:off x="7484032" y="3531076"/>
            <a:ext cx="491590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Прямая со стрелкой 117"/>
          <p:cNvCxnSpPr/>
          <p:nvPr/>
        </p:nvCxnSpPr>
        <p:spPr>
          <a:xfrm>
            <a:off x="9684047" y="3531076"/>
            <a:ext cx="491590" cy="0"/>
          </a:xfrm>
          <a:prstGeom prst="straightConnector1">
            <a:avLst/>
          </a:prstGeom>
          <a:ln w="31750" cap="rnd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Прямоугольник 133"/>
          <p:cNvSpPr/>
          <p:nvPr/>
        </p:nvSpPr>
        <p:spPr>
          <a:xfrm>
            <a:off x="9959305" y="3861833"/>
            <a:ext cx="20450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200" dirty="0">
                <a:solidFill>
                  <a:srgbClr val="C00000"/>
                </a:solidFill>
                <a:latin typeface="Candara" pitchFamily="34" charset="0"/>
              </a:rPr>
              <a:t>Немеделенное оповещение о </a:t>
            </a:r>
            <a:r>
              <a:rPr lang="kk-KZ" sz="1200" dirty="0" smtClean="0">
                <a:solidFill>
                  <a:srgbClr val="C00000"/>
                </a:solidFill>
                <a:latin typeface="Candara" pitchFamily="34" charset="0"/>
              </a:rPr>
              <a:t>результатах </a:t>
            </a:r>
            <a:endParaRPr lang="kk-KZ" sz="1200" dirty="0">
              <a:solidFill>
                <a:srgbClr val="C00000"/>
              </a:solidFill>
              <a:latin typeface="Candara" pitchFamily="34" charset="0"/>
            </a:endParaRPr>
          </a:p>
          <a:p>
            <a:pPr algn="ctr"/>
            <a:r>
              <a:rPr lang="kk-KZ" sz="1200" b="1" dirty="0">
                <a:solidFill>
                  <a:srgbClr val="C00000"/>
                </a:solidFill>
                <a:latin typeface="Candara" pitchFamily="34" charset="0"/>
              </a:rPr>
              <a:t>5-10 </a:t>
            </a:r>
            <a:r>
              <a:rPr lang="kk-KZ" sz="1200" b="1" dirty="0" smtClean="0">
                <a:solidFill>
                  <a:srgbClr val="C00000"/>
                </a:solidFill>
                <a:latin typeface="Candara" pitchFamily="34" charset="0"/>
              </a:rPr>
              <a:t>минут</a:t>
            </a:r>
            <a:endParaRPr lang="ru-RU" sz="1200" b="1" dirty="0">
              <a:solidFill>
                <a:srgbClr val="C00000"/>
              </a:solidFill>
              <a:latin typeface="Candara" pitchFamily="34" charset="0"/>
            </a:endParaRPr>
          </a:p>
        </p:txBody>
      </p:sp>
      <p:pic>
        <p:nvPicPr>
          <p:cNvPr id="48" name="Рисунок 4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484032" y="1073638"/>
            <a:ext cx="300463" cy="302316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17513" y="2270259"/>
            <a:ext cx="300463" cy="311838"/>
          </a:xfrm>
          <a:prstGeom prst="rect">
            <a:avLst/>
          </a:prstGeom>
        </p:spPr>
      </p:pic>
      <p:pic>
        <p:nvPicPr>
          <p:cNvPr id="51" name="Рисунок 5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88171" y="2933556"/>
            <a:ext cx="300463" cy="29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92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193</Words>
  <Application>Microsoft Office PowerPoint</Application>
  <PresentationFormat>Широкоэкранный</PresentationFormat>
  <Paragraphs>33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Candara</vt:lpstr>
      <vt:lpstr>Open Sans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Сураганова Асия</cp:lastModifiedBy>
  <cp:revision>32</cp:revision>
  <cp:lastPrinted>2020-02-04T05:28:25Z</cp:lastPrinted>
  <dcterms:created xsi:type="dcterms:W3CDTF">2020-01-29T01:23:20Z</dcterms:created>
  <dcterms:modified xsi:type="dcterms:W3CDTF">2020-02-04T05:28:31Z</dcterms:modified>
</cp:coreProperties>
</file>